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943" autoAdjust="0"/>
  </p:normalViewPr>
  <p:slideViewPr>
    <p:cSldViewPr>
      <p:cViewPr varScale="1">
        <p:scale>
          <a:sx n="69" d="100"/>
          <a:sy n="69" d="100"/>
        </p:scale>
        <p:origin x="159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C9A4F-66E0-4C70-AB64-B81DD1A20C94}" type="datetimeFigureOut">
              <a:rPr lang="it-IT" smtClean="0"/>
              <a:pPr/>
              <a:t>11/10/2024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F09B3-DF8C-4633-8741-84A6FC08E67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C9A4F-66E0-4C70-AB64-B81DD1A20C94}" type="datetimeFigureOut">
              <a:rPr lang="it-IT" smtClean="0"/>
              <a:pPr/>
              <a:t>11/10/2024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F09B3-DF8C-4633-8741-84A6FC08E67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C9A4F-66E0-4C70-AB64-B81DD1A20C94}" type="datetimeFigureOut">
              <a:rPr lang="it-IT" smtClean="0"/>
              <a:pPr/>
              <a:t>11/10/2024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F09B3-DF8C-4633-8741-84A6FC08E67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C9A4F-66E0-4C70-AB64-B81DD1A20C94}" type="datetimeFigureOut">
              <a:rPr lang="it-IT" smtClean="0"/>
              <a:pPr/>
              <a:t>11/10/2024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F09B3-DF8C-4633-8741-84A6FC08E67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C9A4F-66E0-4C70-AB64-B81DD1A20C94}" type="datetimeFigureOut">
              <a:rPr lang="it-IT" smtClean="0"/>
              <a:pPr/>
              <a:t>11/10/2024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F09B3-DF8C-4633-8741-84A6FC08E67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C9A4F-66E0-4C70-AB64-B81DD1A20C94}" type="datetimeFigureOut">
              <a:rPr lang="it-IT" smtClean="0"/>
              <a:pPr/>
              <a:t>11/10/2024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F09B3-DF8C-4633-8741-84A6FC08E67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C9A4F-66E0-4C70-AB64-B81DD1A20C94}" type="datetimeFigureOut">
              <a:rPr lang="it-IT" smtClean="0"/>
              <a:pPr/>
              <a:t>11/10/2024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F09B3-DF8C-4633-8741-84A6FC08E67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C9A4F-66E0-4C70-AB64-B81DD1A20C94}" type="datetimeFigureOut">
              <a:rPr lang="it-IT" smtClean="0"/>
              <a:pPr/>
              <a:t>11/10/2024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F09B3-DF8C-4633-8741-84A6FC08E67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C9A4F-66E0-4C70-AB64-B81DD1A20C94}" type="datetimeFigureOut">
              <a:rPr lang="it-IT" smtClean="0"/>
              <a:pPr/>
              <a:t>11/10/2024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F09B3-DF8C-4633-8741-84A6FC08E67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C9A4F-66E0-4C70-AB64-B81DD1A20C94}" type="datetimeFigureOut">
              <a:rPr lang="it-IT" smtClean="0"/>
              <a:pPr/>
              <a:t>11/10/2024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F09B3-DF8C-4633-8741-84A6FC08E67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C9A4F-66E0-4C70-AB64-B81DD1A20C94}" type="datetimeFigureOut">
              <a:rPr lang="it-IT" smtClean="0"/>
              <a:pPr/>
              <a:t>11/10/2024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F09B3-DF8C-4633-8741-84A6FC08E67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C9A4F-66E0-4C70-AB64-B81DD1A20C94}" type="datetimeFigureOut">
              <a:rPr lang="it-IT" smtClean="0"/>
              <a:pPr/>
              <a:t>11/10/2024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F09B3-DF8C-4633-8741-84A6FC08E67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142844" y="1785926"/>
          <a:ext cx="8786873" cy="4894473"/>
        </p:xfrm>
        <a:graphic>
          <a:graphicData uri="http://schemas.openxmlformats.org/drawingml/2006/table">
            <a:tbl>
              <a:tblPr/>
              <a:tblGrid>
                <a:gridCol w="446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05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83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48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83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83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83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915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4915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030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latin typeface="Times New Roman"/>
                          <a:ea typeface="Calibri"/>
                          <a:cs typeface="Times New Roman"/>
                        </a:rPr>
                        <a:t>CORSO INTEGRATO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>
                          <a:latin typeface="Times New Roman"/>
                          <a:ea typeface="Calibri"/>
                          <a:cs typeface="Times New Roman"/>
                        </a:rPr>
                        <a:t>1° APPELLO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latin typeface="Times New Roman"/>
                          <a:ea typeface="Calibri"/>
                          <a:cs typeface="Times New Roman"/>
                        </a:rPr>
                        <a:t>2° APPELLO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>
                          <a:latin typeface="Times New Roman"/>
                          <a:ea typeface="Calibri"/>
                          <a:cs typeface="Times New Roman"/>
                        </a:rPr>
                        <a:t>3° APPELLO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latin typeface="Times New Roman"/>
                          <a:ea typeface="Calibri"/>
                          <a:cs typeface="Times New Roman"/>
                        </a:rPr>
                        <a:t>1° APPELLO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>
                          <a:latin typeface="Times New Roman"/>
                          <a:ea typeface="Calibri"/>
                          <a:cs typeface="Times New Roman"/>
                        </a:rPr>
                        <a:t>2° APPELLO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latin typeface="Times New Roman"/>
                          <a:ea typeface="Calibri"/>
                          <a:cs typeface="Times New Roman"/>
                        </a:rPr>
                        <a:t>1° APPELLO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>
                          <a:latin typeface="Times New Roman"/>
                          <a:ea typeface="Calibri"/>
                          <a:cs typeface="Times New Roman"/>
                        </a:rPr>
                        <a:t>2° APPELLO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0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ANNO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 SEM</a:t>
                      </a:r>
                    </a:p>
                  </a:txBody>
                  <a:tcPr marL="65185" marR="65185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latin typeface="Times New Roman"/>
                          <a:ea typeface="Calibri"/>
                          <a:cs typeface="Times New Roman"/>
                        </a:rPr>
                        <a:t>SCIENZE PROPEDEUTICHE E BIOMEDICHE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21/01/2025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19/02/2025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07/03/2025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20/06/2025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10/07/2025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18/09/2025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06/10/2025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52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ANNO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 SEM</a:t>
                      </a:r>
                    </a:p>
                  </a:txBody>
                  <a:tcPr marL="65185" marR="65185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latin typeface="Times New Roman"/>
                          <a:ea typeface="Calibri"/>
                          <a:cs typeface="Times New Roman"/>
                        </a:rPr>
                        <a:t>FONDAMENTI BIOMOLECOLARI DELLA VITA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15/01/2025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20/02/2025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10/03/2025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12/06/2025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11/07/2025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10/09/2025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07/10/2025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52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ANNO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 SEM</a:t>
                      </a:r>
                    </a:p>
                  </a:txBody>
                  <a:tcPr marL="65185" marR="65185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latin typeface="Times New Roman"/>
                          <a:ea typeface="Calibri"/>
                          <a:cs typeface="Times New Roman"/>
                        </a:rPr>
                        <a:t>FONDAMENTI MORFOLOGICI DELLA VITA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16/01/2025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21/02/2025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11/03/2025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13/06/2025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14/07/2025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11/09/2025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08/10/2025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29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ANNO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 SEM</a:t>
                      </a:r>
                    </a:p>
                  </a:txBody>
                  <a:tcPr marL="65185" marR="65185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latin typeface="Times New Roman"/>
                          <a:ea typeface="Calibri"/>
                          <a:cs typeface="Times New Roman"/>
                        </a:rPr>
                        <a:t>LABORATORIO PROFESSIONALIZZANTE 1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13/01/2025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25/02/2025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13/03/2025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09/06/2025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01/07/2025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02/09/2025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01/10/2025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60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ANNO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 SEM</a:t>
                      </a:r>
                    </a:p>
                  </a:txBody>
                  <a:tcPr marL="65185" marR="65185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latin typeface="Times New Roman"/>
                          <a:ea typeface="Calibri"/>
                          <a:cs typeface="Times New Roman"/>
                        </a:rPr>
                        <a:t>FISIOPATOLOGIA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22/01/2025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24/02/2025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12/03/2025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19/06/2025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15/07/2025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12/09/2025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09/10/2025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60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ANNO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 SEM</a:t>
                      </a:r>
                    </a:p>
                  </a:txBody>
                  <a:tcPr marL="65185" marR="65185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latin typeface="Times New Roman"/>
                          <a:ea typeface="Calibri"/>
                          <a:cs typeface="Times New Roman"/>
                        </a:rPr>
                        <a:t>SCIENZE UMANE ED INFERMIERISTICHE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20/01/2025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14/02/2025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14/03/2025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18/06/2025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17/07/2025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17/09/2025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10/</a:t>
                      </a:r>
                      <a:r>
                        <a:rPr lang="it-IT" sz="1200" dirty="0" err="1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4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ANNO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 SEM</a:t>
                      </a:r>
                    </a:p>
                  </a:txBody>
                  <a:tcPr marL="65185" marR="65185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latin typeface="Times New Roman"/>
                          <a:ea typeface="Calibri"/>
                          <a:cs typeface="Times New Roman"/>
                        </a:rPr>
                        <a:t>LABORATORIO PROFESSIONALIZZANTE 2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23/01/2025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27/02/2025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17/03/2025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10/06/2025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02/07/2025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03/09/2025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02/10/2025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60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ANNO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 SEM</a:t>
                      </a:r>
                    </a:p>
                  </a:txBody>
                  <a:tcPr marL="65185" marR="65185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latin typeface="Times New Roman"/>
                          <a:ea typeface="Calibri"/>
                          <a:cs typeface="Times New Roman"/>
                        </a:rPr>
                        <a:t>LINGUA</a:t>
                      </a:r>
                      <a:r>
                        <a:rPr lang="it-IT" sz="1100" baseline="0" dirty="0">
                          <a:latin typeface="Times New Roman"/>
                          <a:ea typeface="Calibri"/>
                          <a:cs typeface="Times New Roman"/>
                        </a:rPr>
                        <a:t> INGLESE</a:t>
                      </a:r>
                      <a:endParaRPr lang="it-IT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28/01/2025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26/02/2025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18/03/2025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23/06/2025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08/07/2025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08/09/2025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13/10/2025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285984" y="1500174"/>
            <a:ext cx="28575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b="1" dirty="0">
                <a:latin typeface="Times New Roman" pitchFamily="18" charset="0"/>
                <a:cs typeface="Times New Roman" pitchFamily="18" charset="0"/>
              </a:rPr>
              <a:t>Sessione</a:t>
            </a:r>
            <a:r>
              <a:rPr lang="it-IT" sz="900" b="1" dirty="0">
                <a:latin typeface="Times New Roman" pitchFamily="18" charset="0"/>
                <a:cs typeface="Times New Roman" pitchFamily="18" charset="0"/>
              </a:rPr>
              <a:t>: GENNAIO/FEBBRAIO/MARZO</a:t>
            </a:r>
          </a:p>
        </p:txBody>
      </p:sp>
      <p:sp>
        <p:nvSpPr>
          <p:cNvPr id="5" name="Rettangolo 4"/>
          <p:cNvSpPr/>
          <p:nvPr/>
        </p:nvSpPr>
        <p:spPr>
          <a:xfrm>
            <a:off x="5072066" y="1500174"/>
            <a:ext cx="192882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050" b="1" dirty="0">
                <a:latin typeface="Times New Roman" pitchFamily="18" charset="0"/>
                <a:cs typeface="Times New Roman" pitchFamily="18" charset="0"/>
              </a:rPr>
              <a:t>Sessione: </a:t>
            </a:r>
            <a:r>
              <a:rPr lang="it-IT" sz="900" b="1" dirty="0">
                <a:latin typeface="Times New Roman" pitchFamily="18" charset="0"/>
                <a:cs typeface="Times New Roman" pitchFamily="18" charset="0"/>
              </a:rPr>
              <a:t>GIUGNO/LUGLIO</a:t>
            </a:r>
          </a:p>
        </p:txBody>
      </p:sp>
      <p:sp>
        <p:nvSpPr>
          <p:cNvPr id="6" name="Rettangolo 5"/>
          <p:cNvSpPr/>
          <p:nvPr/>
        </p:nvSpPr>
        <p:spPr>
          <a:xfrm>
            <a:off x="6929454" y="1500174"/>
            <a:ext cx="207167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050" b="1" dirty="0">
                <a:latin typeface="Times New Roman" pitchFamily="18" charset="0"/>
                <a:cs typeface="Times New Roman" pitchFamily="18" charset="0"/>
              </a:rPr>
              <a:t>Sessione: </a:t>
            </a:r>
            <a:r>
              <a:rPr lang="it-IT" sz="900" b="1" dirty="0">
                <a:latin typeface="Times New Roman" pitchFamily="18" charset="0"/>
                <a:cs typeface="Times New Roman" pitchFamily="18" charset="0"/>
              </a:rPr>
              <a:t>SETTEMBRE/OTTOBRE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285852" y="0"/>
            <a:ext cx="692948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b="1" dirty="0">
                <a:latin typeface="Times New Roman" pitchFamily="18" charset="0"/>
                <a:cs typeface="Times New Roman" pitchFamily="18" charset="0"/>
              </a:rPr>
              <a:t>UNIVERSITÀ  DEGLI STUDI </a:t>
            </a:r>
            <a:r>
              <a:rPr lang="it-IT" sz="1100" b="1" dirty="0" err="1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sz="1100" b="1" dirty="0">
                <a:latin typeface="Times New Roman" pitchFamily="18" charset="0"/>
                <a:cs typeface="Times New Roman" pitchFamily="18" charset="0"/>
              </a:rPr>
              <a:t> NAPOLI FEDERICO II</a:t>
            </a:r>
          </a:p>
          <a:p>
            <a:pPr algn="ctr"/>
            <a:r>
              <a:rPr lang="it-IT" sz="1100" b="1" dirty="0">
                <a:latin typeface="Times New Roman" pitchFamily="18" charset="0"/>
                <a:cs typeface="Times New Roman" pitchFamily="18" charset="0"/>
              </a:rPr>
              <a:t>CORSO </a:t>
            </a:r>
            <a:r>
              <a:rPr lang="it-IT" sz="1100" b="1" dirty="0" err="1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sz="1100" b="1" dirty="0">
                <a:latin typeface="Times New Roman" pitchFamily="18" charset="0"/>
                <a:cs typeface="Times New Roman" pitchFamily="18" charset="0"/>
              </a:rPr>
              <a:t> LAUREA IN INFERMIERISTICA</a:t>
            </a:r>
          </a:p>
          <a:p>
            <a:pPr algn="ctr"/>
            <a:r>
              <a:rPr lang="it-IT" sz="1100" b="1" dirty="0">
                <a:latin typeface="Times New Roman" pitchFamily="18" charset="0"/>
                <a:cs typeface="Times New Roman" pitchFamily="18" charset="0"/>
              </a:rPr>
              <a:t>PRESIDENTE CORSO </a:t>
            </a:r>
            <a:r>
              <a:rPr lang="it-IT" sz="1100" b="1" dirty="0" err="1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sz="1100" b="1" dirty="0">
                <a:latin typeface="Times New Roman" pitchFamily="18" charset="0"/>
                <a:cs typeface="Times New Roman" pitchFamily="18" charset="0"/>
              </a:rPr>
              <a:t> LAUREA: PROF. DARIO LEOSCO</a:t>
            </a:r>
          </a:p>
          <a:p>
            <a:pPr algn="ctr"/>
            <a:r>
              <a:rPr lang="it-IT" sz="11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it-IT" sz="1100" b="1" dirty="0">
                <a:latin typeface="Times New Roman" pitchFamily="18" charset="0"/>
                <a:cs typeface="Times New Roman" pitchFamily="18" charset="0"/>
              </a:rPr>
              <a:t>SEDE </a:t>
            </a:r>
            <a:r>
              <a:rPr lang="it-IT" sz="1100" b="1" dirty="0" err="1">
                <a:latin typeface="Times New Roman" pitchFamily="18" charset="0"/>
                <a:cs typeface="Times New Roman" pitchFamily="18" charset="0"/>
              </a:rPr>
              <a:t>A.O.</a:t>
            </a:r>
            <a:r>
              <a:rPr lang="it-IT" sz="1100" b="1" dirty="0">
                <a:latin typeface="Times New Roman" pitchFamily="18" charset="0"/>
                <a:cs typeface="Times New Roman" pitchFamily="18" charset="0"/>
              </a:rPr>
              <a:t> SAN PIO – BENEVENTO</a:t>
            </a:r>
          </a:p>
          <a:p>
            <a:pPr algn="ctr"/>
            <a:r>
              <a:rPr lang="it-IT" sz="1100" b="1" dirty="0">
                <a:latin typeface="Times New Roman" pitchFamily="18" charset="0"/>
                <a:cs typeface="Times New Roman" pitchFamily="18" charset="0"/>
              </a:rPr>
              <a:t>DIRETTORE DELLE ATTIVITÀ PROFESSIONALIZZANTI: </a:t>
            </a:r>
            <a:r>
              <a:rPr lang="it-IT" sz="1100" b="1" dirty="0" err="1">
                <a:latin typeface="Times New Roman" pitchFamily="18" charset="0"/>
                <a:cs typeface="Times New Roman" pitchFamily="18" charset="0"/>
              </a:rPr>
              <a:t>DOTT.SSA</a:t>
            </a:r>
            <a:r>
              <a:rPr lang="it-IT" sz="1100" b="1" dirty="0">
                <a:latin typeface="Times New Roman" pitchFamily="18" charset="0"/>
                <a:cs typeface="Times New Roman" pitchFamily="18" charset="0"/>
              </a:rPr>
              <a:t> ANTONIETTA CHIARIZIO</a:t>
            </a:r>
          </a:p>
          <a:p>
            <a:pPr algn="ctr"/>
            <a:endParaRPr lang="it-IT" sz="11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it-IT" sz="1100" b="1" dirty="0">
                <a:latin typeface="Times New Roman" pitchFamily="18" charset="0"/>
                <a:cs typeface="Times New Roman" pitchFamily="18" charset="0"/>
              </a:rPr>
              <a:t>SCHEMA RIASSUNTIVO DELLE DATE </a:t>
            </a:r>
            <a:r>
              <a:rPr lang="it-IT" sz="1100" b="1" dirty="0" err="1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sz="1100" b="1" dirty="0">
                <a:latin typeface="Times New Roman" pitchFamily="18" charset="0"/>
                <a:cs typeface="Times New Roman" pitchFamily="18" charset="0"/>
              </a:rPr>
              <a:t> ESAME </a:t>
            </a:r>
            <a:r>
              <a:rPr lang="it-IT" sz="1100" b="1" dirty="0" err="1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sz="1100" b="1" dirty="0">
                <a:latin typeface="Times New Roman" pitchFamily="18" charset="0"/>
                <a:cs typeface="Times New Roman" pitchFamily="18" charset="0"/>
              </a:rPr>
              <a:t> PROFITTO A.A. 2024-2025</a:t>
            </a:r>
          </a:p>
        </p:txBody>
      </p:sp>
      <p:pic>
        <p:nvPicPr>
          <p:cNvPr id="2051" name="Picture 3" descr="https://upload.wikimedia.org/wikipedia/it/1/11/Napoli_university_seal_alfachanne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57166"/>
            <a:ext cx="1214446" cy="1130019"/>
          </a:xfrm>
          <a:prstGeom prst="rect">
            <a:avLst/>
          </a:prstGeom>
          <a:noFill/>
        </p:spPr>
      </p:pic>
      <p:pic>
        <p:nvPicPr>
          <p:cNvPr id="2055" name="Picture 7" descr="Azienda Ospedaliera San Pio Gaetano Rummo di Benevent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9586" y="285728"/>
            <a:ext cx="1214414" cy="11430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142844" y="1785926"/>
          <a:ext cx="8786873" cy="4834701"/>
        </p:xfrm>
        <a:graphic>
          <a:graphicData uri="http://schemas.openxmlformats.org/drawingml/2006/table">
            <a:tbl>
              <a:tblPr/>
              <a:tblGrid>
                <a:gridCol w="446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05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83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48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83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83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83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915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4915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000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latin typeface="Times New Roman"/>
                          <a:ea typeface="Calibri"/>
                          <a:cs typeface="Times New Roman"/>
                        </a:rPr>
                        <a:t>CORSO INTEGRATO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>
                          <a:latin typeface="Times New Roman"/>
                          <a:ea typeface="Calibri"/>
                          <a:cs typeface="Times New Roman"/>
                        </a:rPr>
                        <a:t>1° APPELLO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latin typeface="Times New Roman"/>
                          <a:ea typeface="Calibri"/>
                          <a:cs typeface="Times New Roman"/>
                        </a:rPr>
                        <a:t>2° APPELLO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>
                          <a:latin typeface="Times New Roman"/>
                          <a:ea typeface="Calibri"/>
                          <a:cs typeface="Times New Roman"/>
                        </a:rPr>
                        <a:t>3° APPELLO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latin typeface="Times New Roman"/>
                          <a:ea typeface="Calibri"/>
                          <a:cs typeface="Times New Roman"/>
                        </a:rPr>
                        <a:t>1° APPELLO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>
                          <a:latin typeface="Times New Roman"/>
                          <a:ea typeface="Calibri"/>
                          <a:cs typeface="Times New Roman"/>
                        </a:rPr>
                        <a:t>2° APPELLO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latin typeface="Times New Roman"/>
                          <a:ea typeface="Calibri"/>
                          <a:cs typeface="Times New Roman"/>
                        </a:rPr>
                        <a:t>1° APPELLO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>
                          <a:latin typeface="Times New Roman"/>
                          <a:ea typeface="Calibri"/>
                          <a:cs typeface="Times New Roman"/>
                        </a:rPr>
                        <a:t>2° APPELLO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62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ANNO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 SEM</a:t>
                      </a:r>
                    </a:p>
                  </a:txBody>
                  <a:tcPr marL="65185" marR="65185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latin typeface="Times New Roman"/>
                          <a:ea typeface="Calibri"/>
                          <a:cs typeface="Times New Roman"/>
                        </a:rPr>
                        <a:t>ANATOMIA</a:t>
                      </a:r>
                      <a:r>
                        <a:rPr lang="it-IT" sz="1000" baseline="0" dirty="0">
                          <a:latin typeface="Times New Roman"/>
                          <a:ea typeface="Calibri"/>
                          <a:cs typeface="Times New Roman"/>
                        </a:rPr>
                        <a:t> PATOLOGICA, MICROBIOLOGIA E PROPEDEUTICA CLINICA</a:t>
                      </a:r>
                      <a:endParaRPr lang="it-IT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it-IT" sz="1200" dirty="0">
                          <a:latin typeface="Times New Roman" pitchFamily="18" charset="0"/>
                          <a:cs typeface="Times New Roman" pitchFamily="18" charset="0"/>
                        </a:rPr>
                        <a:t>24/01/2025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it-IT" sz="1200" dirty="0">
                          <a:latin typeface="Times New Roman" pitchFamily="18" charset="0"/>
                          <a:cs typeface="Times New Roman" pitchFamily="18" charset="0"/>
                        </a:rPr>
                        <a:t>25/02/2025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it-IT" sz="1200" dirty="0">
                          <a:latin typeface="Times New Roman" pitchFamily="18" charset="0"/>
                          <a:cs typeface="Times New Roman" pitchFamily="18" charset="0"/>
                        </a:rPr>
                        <a:t>20/03/2025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it-IT" sz="1200" dirty="0">
                          <a:latin typeface="Times New Roman" pitchFamily="18" charset="0"/>
                          <a:cs typeface="Times New Roman" pitchFamily="18" charset="0"/>
                        </a:rPr>
                        <a:t>20/06/2025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it-IT" sz="1200" dirty="0">
                          <a:latin typeface="Times New Roman" pitchFamily="18" charset="0"/>
                          <a:cs typeface="Times New Roman" pitchFamily="18" charset="0"/>
                        </a:rPr>
                        <a:t>18/07/2025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it-IT" sz="1200" dirty="0">
                          <a:latin typeface="Times New Roman" pitchFamily="18" charset="0"/>
                          <a:cs typeface="Times New Roman" pitchFamily="18" charset="0"/>
                        </a:rPr>
                        <a:t>16/09/2025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it-IT" sz="1200" dirty="0">
                          <a:latin typeface="Times New Roman" pitchFamily="18" charset="0"/>
                          <a:cs typeface="Times New Roman" pitchFamily="18" charset="0"/>
                        </a:rPr>
                        <a:t>16/10/2025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62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ANNO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 SEM</a:t>
                      </a:r>
                    </a:p>
                  </a:txBody>
                  <a:tcPr marL="65185" marR="65185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latin typeface="Times New Roman"/>
                          <a:ea typeface="Calibri"/>
                          <a:cs typeface="Times New Roman"/>
                        </a:rPr>
                        <a:t>METODOLOGIA</a:t>
                      </a:r>
                      <a:r>
                        <a:rPr lang="it-IT" sz="1100" baseline="0" dirty="0">
                          <a:latin typeface="Times New Roman"/>
                          <a:ea typeface="Calibri"/>
                          <a:cs typeface="Times New Roman"/>
                        </a:rPr>
                        <a:t> SPECIALISTICA ED INFERMIERISTICA 1</a:t>
                      </a:r>
                      <a:endParaRPr lang="it-IT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27/01/2025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26/02/2025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21/03/2025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17/06/2025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17/07/2025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19/09/2025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17/10/2025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62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ANNO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 SEM</a:t>
                      </a:r>
                    </a:p>
                  </a:txBody>
                  <a:tcPr marL="65185" marR="65185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latin typeface="Times New Roman"/>
                          <a:ea typeface="Calibri"/>
                          <a:cs typeface="Times New Roman"/>
                        </a:rPr>
                        <a:t>LABORATORIO SCIENZE INFERMIERISTICHE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30/01/2025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28/02/2025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18/03/2025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11/06/2025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03/07/2025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04/09/2025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03/10/2025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62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ANNO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 SEM</a:t>
                      </a:r>
                    </a:p>
                  </a:txBody>
                  <a:tcPr marL="65185" marR="65185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dirty="0">
                          <a:latin typeface="Times New Roman"/>
                          <a:ea typeface="Calibri"/>
                          <a:cs typeface="Times New Roman"/>
                        </a:rPr>
                        <a:t>METODOLOGIA</a:t>
                      </a:r>
                      <a:r>
                        <a:rPr lang="it-IT" sz="1100" baseline="0" dirty="0">
                          <a:latin typeface="Times New Roman"/>
                          <a:ea typeface="Calibri"/>
                          <a:cs typeface="Times New Roman"/>
                        </a:rPr>
                        <a:t> SPECIALISTICA ED INFERMIERISTICA 2</a:t>
                      </a:r>
                      <a:endParaRPr lang="it-IT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31/01/2025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19/02/2025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06/03/2025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18/06/2025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16/07/2025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23/09/2025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15/10/2025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68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ANNO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 SEM</a:t>
                      </a:r>
                    </a:p>
                  </a:txBody>
                  <a:tcPr marL="65185" marR="65185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latin typeface="Times New Roman"/>
                          <a:ea typeface="Calibri"/>
                          <a:cs typeface="Times New Roman"/>
                        </a:rPr>
                        <a:t>MEDICINA MATERNO-INFANTILE ED INFERMIERISTICA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17/01/2025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20/02/2025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10/03/2025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25/06/2025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11/07/2025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12/09/2025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13/10/2025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68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ANNO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 SEM</a:t>
                      </a:r>
                    </a:p>
                  </a:txBody>
                  <a:tcPr marL="65185" marR="65185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latin typeface="Times New Roman"/>
                          <a:ea typeface="Calibri"/>
                          <a:cs typeface="Times New Roman"/>
                        </a:rPr>
                        <a:t>METODOLOGIA </a:t>
                      </a:r>
                      <a:r>
                        <a:rPr lang="it-IT" sz="1100" dirty="0" err="1">
                          <a:latin typeface="Times New Roman"/>
                          <a:ea typeface="Calibri"/>
                          <a:cs typeface="Times New Roman"/>
                        </a:rPr>
                        <a:t>DI</a:t>
                      </a:r>
                      <a:r>
                        <a:rPr lang="it-IT" sz="1100" dirty="0">
                          <a:latin typeface="Times New Roman"/>
                          <a:ea typeface="Calibri"/>
                          <a:cs typeface="Times New Roman"/>
                        </a:rPr>
                        <a:t> INTERVENTO NELLE PATOLOGIE NEUROPSICHIATRICHE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28/01/2025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21/02/2025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11/03/2025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26/06/2025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14/07/2025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22/09/2025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10/</a:t>
                      </a:r>
                      <a:r>
                        <a:rPr lang="it-IT" sz="1200" dirty="0" err="1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68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ANNO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 SEM</a:t>
                      </a:r>
                    </a:p>
                  </a:txBody>
                  <a:tcPr marL="65185" marR="65185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latin typeface="Times New Roman"/>
                          <a:ea typeface="Calibri"/>
                          <a:cs typeface="Times New Roman"/>
                        </a:rPr>
                        <a:t>LINGUA</a:t>
                      </a:r>
                      <a:r>
                        <a:rPr lang="it-IT" sz="1100" baseline="0" dirty="0">
                          <a:latin typeface="Times New Roman"/>
                          <a:ea typeface="Calibri"/>
                          <a:cs typeface="Times New Roman"/>
                        </a:rPr>
                        <a:t> INGLESE</a:t>
                      </a:r>
                      <a:endParaRPr lang="it-IT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29/01/2025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27/02/2025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19/03/2025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24/06/2025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09/07/2025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09/</a:t>
                      </a:r>
                      <a:r>
                        <a:rPr lang="it-IT" sz="1200" dirty="0" err="1">
                          <a:latin typeface="Times New Roman"/>
                          <a:ea typeface="Calibri"/>
                          <a:cs typeface="Times New Roman"/>
                        </a:rPr>
                        <a:t>09</a:t>
                      </a: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14/10/2025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285984" y="1500174"/>
            <a:ext cx="271464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50" b="1" dirty="0">
                <a:latin typeface="Times New Roman" pitchFamily="18" charset="0"/>
                <a:cs typeface="Times New Roman" pitchFamily="18" charset="0"/>
              </a:rPr>
              <a:t>Sessione: </a:t>
            </a:r>
            <a:r>
              <a:rPr lang="it-IT" sz="900" b="1" dirty="0">
                <a:latin typeface="Times New Roman" pitchFamily="18" charset="0"/>
                <a:cs typeface="Times New Roman" pitchFamily="18" charset="0"/>
              </a:rPr>
              <a:t>GENNAIO/FEBBRAIO/MARZO</a:t>
            </a:r>
          </a:p>
          <a:p>
            <a:pPr algn="ctr"/>
            <a:endParaRPr lang="it-IT" sz="105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5000628" y="1500174"/>
            <a:ext cx="214314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050" b="1" dirty="0">
                <a:latin typeface="Times New Roman" pitchFamily="18" charset="0"/>
                <a:cs typeface="Times New Roman" pitchFamily="18" charset="0"/>
              </a:rPr>
              <a:t>Sessione: </a:t>
            </a:r>
            <a:r>
              <a:rPr lang="it-IT" sz="900" b="1" dirty="0">
                <a:latin typeface="Times New Roman" pitchFamily="18" charset="0"/>
                <a:cs typeface="Times New Roman" pitchFamily="18" charset="0"/>
              </a:rPr>
              <a:t>GIUGNO/LUGLIO</a:t>
            </a:r>
          </a:p>
        </p:txBody>
      </p:sp>
      <p:sp>
        <p:nvSpPr>
          <p:cNvPr id="6" name="Rettangolo 5"/>
          <p:cNvSpPr/>
          <p:nvPr/>
        </p:nvSpPr>
        <p:spPr>
          <a:xfrm>
            <a:off x="6929454" y="1500174"/>
            <a:ext cx="207167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050" b="1" dirty="0">
                <a:latin typeface="Times New Roman" pitchFamily="18" charset="0"/>
                <a:cs typeface="Times New Roman" pitchFamily="18" charset="0"/>
              </a:rPr>
              <a:t>Sessione:</a:t>
            </a:r>
            <a:r>
              <a:rPr lang="it-IT" sz="1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900" b="1" dirty="0">
                <a:latin typeface="Times New Roman" pitchFamily="18" charset="0"/>
                <a:cs typeface="Times New Roman" pitchFamily="18" charset="0"/>
              </a:rPr>
              <a:t>SETTEMBRE/OTTOBRE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285852" y="0"/>
            <a:ext cx="692948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b="1" dirty="0">
                <a:latin typeface="Times New Roman" pitchFamily="18" charset="0"/>
                <a:cs typeface="Times New Roman" pitchFamily="18" charset="0"/>
              </a:rPr>
              <a:t>UNIVERSITÀ  DEGLI STUDI </a:t>
            </a:r>
            <a:r>
              <a:rPr lang="it-IT" sz="1100" b="1" dirty="0" err="1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sz="1100" b="1" dirty="0">
                <a:latin typeface="Times New Roman" pitchFamily="18" charset="0"/>
                <a:cs typeface="Times New Roman" pitchFamily="18" charset="0"/>
              </a:rPr>
              <a:t> NAPOLI FEDERICO II</a:t>
            </a:r>
          </a:p>
          <a:p>
            <a:pPr algn="ctr"/>
            <a:r>
              <a:rPr lang="it-IT" sz="1100" b="1" dirty="0">
                <a:latin typeface="Times New Roman" pitchFamily="18" charset="0"/>
                <a:cs typeface="Times New Roman" pitchFamily="18" charset="0"/>
              </a:rPr>
              <a:t>CORSO </a:t>
            </a:r>
            <a:r>
              <a:rPr lang="it-IT" sz="1100" b="1" dirty="0" err="1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sz="1100" b="1" dirty="0">
                <a:latin typeface="Times New Roman" pitchFamily="18" charset="0"/>
                <a:cs typeface="Times New Roman" pitchFamily="18" charset="0"/>
              </a:rPr>
              <a:t> LAUREA IN INFERMIERISTICA</a:t>
            </a:r>
          </a:p>
          <a:p>
            <a:pPr algn="ctr"/>
            <a:r>
              <a:rPr lang="it-IT" sz="1100" b="1" dirty="0">
                <a:latin typeface="Times New Roman" pitchFamily="18" charset="0"/>
                <a:cs typeface="Times New Roman" pitchFamily="18" charset="0"/>
              </a:rPr>
              <a:t>PRESIDENTE CORSO </a:t>
            </a:r>
            <a:r>
              <a:rPr lang="it-IT" sz="1100" b="1" dirty="0" err="1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sz="1100" b="1" dirty="0">
                <a:latin typeface="Times New Roman" pitchFamily="18" charset="0"/>
                <a:cs typeface="Times New Roman" pitchFamily="18" charset="0"/>
              </a:rPr>
              <a:t> LAUREA: PROF. DARIO LEOSCO</a:t>
            </a:r>
          </a:p>
          <a:p>
            <a:pPr algn="ctr"/>
            <a:r>
              <a:rPr lang="it-IT" sz="11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it-IT" sz="1100" b="1" dirty="0">
                <a:latin typeface="Times New Roman" pitchFamily="18" charset="0"/>
                <a:cs typeface="Times New Roman" pitchFamily="18" charset="0"/>
              </a:rPr>
              <a:t>SEDE </a:t>
            </a:r>
            <a:r>
              <a:rPr lang="it-IT" sz="1100" b="1" dirty="0" err="1">
                <a:latin typeface="Times New Roman" pitchFamily="18" charset="0"/>
                <a:cs typeface="Times New Roman" pitchFamily="18" charset="0"/>
              </a:rPr>
              <a:t>A.O.</a:t>
            </a:r>
            <a:r>
              <a:rPr lang="it-IT" sz="1100" b="1" dirty="0">
                <a:latin typeface="Times New Roman" pitchFamily="18" charset="0"/>
                <a:cs typeface="Times New Roman" pitchFamily="18" charset="0"/>
              </a:rPr>
              <a:t> SAN PIO – BENEVENTO</a:t>
            </a:r>
          </a:p>
          <a:p>
            <a:pPr algn="ctr"/>
            <a:r>
              <a:rPr lang="it-IT" sz="1100" b="1" dirty="0">
                <a:latin typeface="Times New Roman" pitchFamily="18" charset="0"/>
                <a:cs typeface="Times New Roman" pitchFamily="18" charset="0"/>
              </a:rPr>
              <a:t>DIRETTORE DELLE ATTIVITÀ PROFESSIONALIZZANTI: </a:t>
            </a:r>
            <a:r>
              <a:rPr lang="it-IT" sz="1100" b="1" dirty="0" err="1">
                <a:latin typeface="Times New Roman" pitchFamily="18" charset="0"/>
                <a:cs typeface="Times New Roman" pitchFamily="18" charset="0"/>
              </a:rPr>
              <a:t>DOTT.SSA</a:t>
            </a:r>
            <a:r>
              <a:rPr lang="it-IT" sz="1100" b="1" dirty="0">
                <a:latin typeface="Times New Roman" pitchFamily="18" charset="0"/>
                <a:cs typeface="Times New Roman" pitchFamily="18" charset="0"/>
              </a:rPr>
              <a:t> ANTONIETTA CHIARIZIO</a:t>
            </a:r>
          </a:p>
          <a:p>
            <a:pPr algn="ctr"/>
            <a:endParaRPr lang="it-IT" sz="11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it-IT" sz="1100" b="1" dirty="0">
                <a:latin typeface="Times New Roman" pitchFamily="18" charset="0"/>
                <a:cs typeface="Times New Roman" pitchFamily="18" charset="0"/>
              </a:rPr>
              <a:t>SCHEMA RIASSUNTIVO DELLE DATE </a:t>
            </a:r>
            <a:r>
              <a:rPr lang="it-IT" sz="1100" b="1" dirty="0" err="1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sz="1100" b="1" dirty="0">
                <a:latin typeface="Times New Roman" pitchFamily="18" charset="0"/>
                <a:cs typeface="Times New Roman" pitchFamily="18" charset="0"/>
              </a:rPr>
              <a:t> ESAME </a:t>
            </a:r>
            <a:r>
              <a:rPr lang="it-IT" sz="1100" b="1" dirty="0" err="1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sz="1100" b="1" dirty="0">
                <a:latin typeface="Times New Roman" pitchFamily="18" charset="0"/>
                <a:cs typeface="Times New Roman" pitchFamily="18" charset="0"/>
              </a:rPr>
              <a:t> PROFITTO A.A. 2024-2025</a:t>
            </a:r>
          </a:p>
        </p:txBody>
      </p:sp>
      <p:pic>
        <p:nvPicPr>
          <p:cNvPr id="2051" name="Picture 3" descr="https://upload.wikimedia.org/wikipedia/it/1/11/Napoli_university_seal_alfachanne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57166"/>
            <a:ext cx="1214446" cy="1130019"/>
          </a:xfrm>
          <a:prstGeom prst="rect">
            <a:avLst/>
          </a:prstGeom>
          <a:noFill/>
        </p:spPr>
      </p:pic>
      <p:pic>
        <p:nvPicPr>
          <p:cNvPr id="2055" name="Picture 7" descr="Azienda Ospedaliera San Pio Gaetano Rummo di Benevent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9586" y="285728"/>
            <a:ext cx="1214414" cy="11430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142845" y="1928801"/>
          <a:ext cx="8786873" cy="4676703"/>
        </p:xfrm>
        <a:graphic>
          <a:graphicData uri="http://schemas.openxmlformats.org/drawingml/2006/table">
            <a:tbl>
              <a:tblPr/>
              <a:tblGrid>
                <a:gridCol w="446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05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83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48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83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83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83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915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4915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94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latin typeface="Times New Roman"/>
                          <a:ea typeface="Calibri"/>
                          <a:cs typeface="Times New Roman"/>
                        </a:rPr>
                        <a:t>CORSO INTEGRATO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>
                          <a:latin typeface="Times New Roman"/>
                          <a:ea typeface="Calibri"/>
                          <a:cs typeface="Times New Roman"/>
                        </a:rPr>
                        <a:t>1° APPELLO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latin typeface="Times New Roman"/>
                          <a:ea typeface="Calibri"/>
                          <a:cs typeface="Times New Roman"/>
                        </a:rPr>
                        <a:t>2° APPELLO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>
                          <a:latin typeface="Times New Roman"/>
                          <a:ea typeface="Calibri"/>
                          <a:cs typeface="Times New Roman"/>
                        </a:rPr>
                        <a:t>3° APPELLO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latin typeface="Times New Roman"/>
                          <a:ea typeface="Calibri"/>
                          <a:cs typeface="Times New Roman"/>
                        </a:rPr>
                        <a:t>1° APPELLO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>
                          <a:latin typeface="Times New Roman"/>
                          <a:ea typeface="Calibri"/>
                          <a:cs typeface="Times New Roman"/>
                        </a:rPr>
                        <a:t>2° APPELLO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latin typeface="Times New Roman"/>
                          <a:ea typeface="Calibri"/>
                          <a:cs typeface="Times New Roman"/>
                        </a:rPr>
                        <a:t>1° APPELLO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>
                          <a:latin typeface="Times New Roman"/>
                          <a:ea typeface="Calibri"/>
                          <a:cs typeface="Times New Roman"/>
                        </a:rPr>
                        <a:t>2° APPELLO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62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ANNO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 SEM</a:t>
                      </a:r>
                    </a:p>
                  </a:txBody>
                  <a:tcPr marL="65185" marR="65185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latin typeface="Times New Roman"/>
                          <a:ea typeface="Calibri"/>
                          <a:cs typeface="Times New Roman"/>
                        </a:rPr>
                        <a:t>DIRITTO, DEONTOLOGIA E MANAGEMENT SANITARIO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14/01/2025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24/02/2025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12/03/2025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26/06/2025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15/07/2025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10/09/2025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06/10/2025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62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ANNO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 SEM</a:t>
                      </a:r>
                    </a:p>
                  </a:txBody>
                  <a:tcPr marL="65185" marR="65185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dirty="0">
                          <a:latin typeface="Times New Roman"/>
                          <a:ea typeface="Calibri"/>
                          <a:cs typeface="Times New Roman"/>
                        </a:rPr>
                        <a:t>METODOLOGIA</a:t>
                      </a:r>
                      <a:r>
                        <a:rPr lang="it-IT" sz="1100" baseline="0" dirty="0">
                          <a:latin typeface="Times New Roman"/>
                          <a:ea typeface="Calibri"/>
                          <a:cs typeface="Times New Roman"/>
                        </a:rPr>
                        <a:t> SPECIALISTICA ED INFERMIERISTICA 3</a:t>
                      </a:r>
                      <a:endParaRPr lang="it-IT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13/01/2025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17/02/2025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13/03/2025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27/06/2025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16/07/2025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11/09/2025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09/10/2025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62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ANNO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 SEM</a:t>
                      </a:r>
                    </a:p>
                  </a:txBody>
                  <a:tcPr marL="65185" marR="65185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latin typeface="Times New Roman"/>
                          <a:ea typeface="Calibri"/>
                          <a:cs typeface="Times New Roman"/>
                        </a:rPr>
                        <a:t>SCIENZE MEDICO-CHIRURGICHE, FARMACOLOGICHE E INFERMIERISTICHE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15/01/2025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18/02/2025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14/03/2025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16/06/2025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08/07/2025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08/09/2025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08/10/2025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62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ANNO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 SEM</a:t>
                      </a:r>
                    </a:p>
                  </a:txBody>
                  <a:tcPr marL="65185" marR="65185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latin typeface="Times New Roman"/>
                          <a:ea typeface="Calibri"/>
                          <a:cs typeface="Times New Roman"/>
                        </a:rPr>
                        <a:t>INFERMIERISTICA IN AREA CRITICA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17/01/2025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14/02/2025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17/03/2025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24/06/2025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10/07/2025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09/</a:t>
                      </a:r>
                      <a:r>
                        <a:rPr lang="it-IT" sz="1200" dirty="0" err="1">
                          <a:latin typeface="Times New Roman"/>
                          <a:ea typeface="Calibri"/>
                          <a:cs typeface="Times New Roman"/>
                        </a:rPr>
                        <a:t>09</a:t>
                      </a: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07/10/2025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68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ANNO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 SEM</a:t>
                      </a:r>
                    </a:p>
                  </a:txBody>
                  <a:tcPr marL="65185" marR="65185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latin typeface="Times New Roman"/>
                          <a:ea typeface="Calibri"/>
                          <a:cs typeface="Times New Roman"/>
                        </a:rPr>
                        <a:t>METODOLOGIA </a:t>
                      </a:r>
                      <a:r>
                        <a:rPr lang="it-IT" sz="1100" dirty="0" err="1">
                          <a:latin typeface="Times New Roman"/>
                          <a:ea typeface="Calibri"/>
                          <a:cs typeface="Times New Roman"/>
                        </a:rPr>
                        <a:t>DI</a:t>
                      </a:r>
                      <a:r>
                        <a:rPr lang="it-IT" sz="1100" baseline="0" dirty="0">
                          <a:latin typeface="Times New Roman"/>
                          <a:ea typeface="Calibri"/>
                          <a:cs typeface="Times New Roman"/>
                        </a:rPr>
                        <a:t> ASSISTENZA ALL’ANZIANO E SUL TERRITORIO</a:t>
                      </a:r>
                      <a:endParaRPr lang="it-IT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30/01/2025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Calibri"/>
                          <a:cs typeface="Times New Roman"/>
                        </a:rPr>
                        <a:t>28/02/2025</a:t>
                      </a: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19/03/2025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13/06/2025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18/07/2025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15/09/2025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14/10/2025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68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ANNO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 SEM</a:t>
                      </a:r>
                    </a:p>
                  </a:txBody>
                  <a:tcPr marL="65185" marR="65185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latin typeface="Times New Roman"/>
                          <a:ea typeface="Calibri"/>
                          <a:cs typeface="Times New Roman"/>
                        </a:rPr>
                        <a:t>METODOLOGIA DELLA RICERCA INFERMIERISTICA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27/01/2025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12/02/2025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20/03/2025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23/06/2025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09/07/2025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17/09/2025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Calibri"/>
                          <a:cs typeface="Times New Roman"/>
                        </a:rPr>
                        <a:t>15/10/2025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285984" y="1643050"/>
            <a:ext cx="285752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50" b="1" dirty="0">
                <a:latin typeface="Times New Roman" pitchFamily="18" charset="0"/>
                <a:cs typeface="Times New Roman" pitchFamily="18" charset="0"/>
              </a:rPr>
              <a:t>Sessione: </a:t>
            </a:r>
            <a:r>
              <a:rPr lang="it-IT" sz="900" b="1" dirty="0">
                <a:latin typeface="Times New Roman" pitchFamily="18" charset="0"/>
                <a:cs typeface="Times New Roman" pitchFamily="18" charset="0"/>
              </a:rPr>
              <a:t>GENNAIO/FEBBRAIO/MARZO</a:t>
            </a:r>
            <a:r>
              <a:rPr lang="it-IT" sz="105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Rettangolo 4"/>
          <p:cNvSpPr/>
          <p:nvPr/>
        </p:nvSpPr>
        <p:spPr>
          <a:xfrm>
            <a:off x="4929190" y="1643050"/>
            <a:ext cx="214314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050" b="1" dirty="0">
                <a:latin typeface="Times New Roman" pitchFamily="18" charset="0"/>
                <a:cs typeface="Times New Roman" pitchFamily="18" charset="0"/>
              </a:rPr>
              <a:t>Sessione:</a:t>
            </a:r>
            <a:r>
              <a:rPr lang="it-IT" sz="1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900" b="1" dirty="0">
                <a:latin typeface="Times New Roman" pitchFamily="18" charset="0"/>
                <a:cs typeface="Times New Roman" pitchFamily="18" charset="0"/>
              </a:rPr>
              <a:t>GIUGNO/LUGLIO</a:t>
            </a:r>
          </a:p>
        </p:txBody>
      </p:sp>
      <p:sp>
        <p:nvSpPr>
          <p:cNvPr id="6" name="Rettangolo 5"/>
          <p:cNvSpPr/>
          <p:nvPr/>
        </p:nvSpPr>
        <p:spPr>
          <a:xfrm>
            <a:off x="6858016" y="1643050"/>
            <a:ext cx="228598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050" b="1" dirty="0">
                <a:latin typeface="Times New Roman" pitchFamily="18" charset="0"/>
                <a:cs typeface="Times New Roman" pitchFamily="18" charset="0"/>
              </a:rPr>
              <a:t>Sessione: </a:t>
            </a:r>
            <a:r>
              <a:rPr lang="it-IT" sz="900" b="1" dirty="0">
                <a:latin typeface="Times New Roman" pitchFamily="18" charset="0"/>
                <a:cs typeface="Times New Roman" pitchFamily="18" charset="0"/>
              </a:rPr>
              <a:t>SETTEMBRE/OTTOBRE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285852" y="0"/>
            <a:ext cx="692948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b="1" dirty="0">
                <a:latin typeface="Times New Roman" pitchFamily="18" charset="0"/>
                <a:cs typeface="Times New Roman" pitchFamily="18" charset="0"/>
              </a:rPr>
              <a:t>UNIVERSITÀ  DEGLI STUDI </a:t>
            </a:r>
            <a:r>
              <a:rPr lang="it-IT" sz="1100" b="1" dirty="0" err="1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sz="1100" b="1" dirty="0">
                <a:latin typeface="Times New Roman" pitchFamily="18" charset="0"/>
                <a:cs typeface="Times New Roman" pitchFamily="18" charset="0"/>
              </a:rPr>
              <a:t> NAPOLI FEDERICO II</a:t>
            </a:r>
          </a:p>
          <a:p>
            <a:pPr algn="ctr"/>
            <a:r>
              <a:rPr lang="it-IT" sz="1100" b="1" dirty="0">
                <a:latin typeface="Times New Roman" pitchFamily="18" charset="0"/>
                <a:cs typeface="Times New Roman" pitchFamily="18" charset="0"/>
              </a:rPr>
              <a:t>CORSO </a:t>
            </a:r>
            <a:r>
              <a:rPr lang="it-IT" sz="1100" b="1" dirty="0" err="1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sz="1100" b="1" dirty="0">
                <a:latin typeface="Times New Roman" pitchFamily="18" charset="0"/>
                <a:cs typeface="Times New Roman" pitchFamily="18" charset="0"/>
              </a:rPr>
              <a:t> LAUREA IN INFERMIERISTICA</a:t>
            </a:r>
          </a:p>
          <a:p>
            <a:pPr algn="ctr"/>
            <a:r>
              <a:rPr lang="it-IT" sz="1100" b="1" dirty="0">
                <a:latin typeface="Times New Roman" pitchFamily="18" charset="0"/>
                <a:cs typeface="Times New Roman" pitchFamily="18" charset="0"/>
              </a:rPr>
              <a:t>PRESIDENTE CORSO </a:t>
            </a:r>
            <a:r>
              <a:rPr lang="it-IT" sz="1100" b="1" dirty="0" err="1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sz="1100" b="1" dirty="0">
                <a:latin typeface="Times New Roman" pitchFamily="18" charset="0"/>
                <a:cs typeface="Times New Roman" pitchFamily="18" charset="0"/>
              </a:rPr>
              <a:t> LAUREA: PROF. DARIO LEOSCO</a:t>
            </a:r>
          </a:p>
          <a:p>
            <a:pPr algn="ctr"/>
            <a:r>
              <a:rPr lang="it-IT" sz="11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it-IT" sz="1100" b="1" dirty="0">
                <a:latin typeface="Times New Roman" pitchFamily="18" charset="0"/>
                <a:cs typeface="Times New Roman" pitchFamily="18" charset="0"/>
              </a:rPr>
              <a:t>SEDE </a:t>
            </a:r>
            <a:r>
              <a:rPr lang="it-IT" sz="1100" b="1" dirty="0" err="1">
                <a:latin typeface="Times New Roman" pitchFamily="18" charset="0"/>
                <a:cs typeface="Times New Roman" pitchFamily="18" charset="0"/>
              </a:rPr>
              <a:t>A.O.</a:t>
            </a:r>
            <a:r>
              <a:rPr lang="it-IT" sz="1100" b="1" dirty="0">
                <a:latin typeface="Times New Roman" pitchFamily="18" charset="0"/>
                <a:cs typeface="Times New Roman" pitchFamily="18" charset="0"/>
              </a:rPr>
              <a:t> SAN PIO – BENEVENTO</a:t>
            </a:r>
          </a:p>
          <a:p>
            <a:pPr algn="ctr"/>
            <a:r>
              <a:rPr lang="it-IT" sz="1100" b="1" dirty="0">
                <a:latin typeface="Times New Roman" pitchFamily="18" charset="0"/>
                <a:cs typeface="Times New Roman" pitchFamily="18" charset="0"/>
              </a:rPr>
              <a:t>DIRETTORE DELLE ATTIVITÀ PROFESSIONALIZZANTI: </a:t>
            </a:r>
            <a:r>
              <a:rPr lang="it-IT" sz="1100" b="1" dirty="0" err="1">
                <a:latin typeface="Times New Roman" pitchFamily="18" charset="0"/>
                <a:cs typeface="Times New Roman" pitchFamily="18" charset="0"/>
              </a:rPr>
              <a:t>DOTT.SSA</a:t>
            </a:r>
            <a:r>
              <a:rPr lang="it-IT" sz="1100" b="1" dirty="0">
                <a:latin typeface="Times New Roman" pitchFamily="18" charset="0"/>
                <a:cs typeface="Times New Roman" pitchFamily="18" charset="0"/>
              </a:rPr>
              <a:t> ANTONIETTA CHIARIZIO</a:t>
            </a:r>
          </a:p>
          <a:p>
            <a:pPr algn="ctr"/>
            <a:endParaRPr lang="it-IT" sz="11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it-IT" sz="1100" b="1" dirty="0">
                <a:latin typeface="Times New Roman" pitchFamily="18" charset="0"/>
                <a:cs typeface="Times New Roman" pitchFamily="18" charset="0"/>
              </a:rPr>
              <a:t>SCHEMA RIASSUNTIVO DELLE DATE </a:t>
            </a:r>
            <a:r>
              <a:rPr lang="it-IT" sz="1100" b="1" dirty="0" err="1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sz="1100" b="1" dirty="0">
                <a:latin typeface="Times New Roman" pitchFamily="18" charset="0"/>
                <a:cs typeface="Times New Roman" pitchFamily="18" charset="0"/>
              </a:rPr>
              <a:t> ESAME </a:t>
            </a:r>
            <a:r>
              <a:rPr lang="it-IT" sz="1100" b="1" dirty="0" err="1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sz="1100" b="1" dirty="0">
                <a:latin typeface="Times New Roman" pitchFamily="18" charset="0"/>
                <a:cs typeface="Times New Roman" pitchFamily="18" charset="0"/>
              </a:rPr>
              <a:t> PROFITTO A.A. 2024-2025</a:t>
            </a:r>
          </a:p>
        </p:txBody>
      </p:sp>
      <p:pic>
        <p:nvPicPr>
          <p:cNvPr id="2051" name="Picture 3" descr="https://upload.wikimedia.org/wikipedia/it/1/11/Napoli_university_seal_alfachanne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57166"/>
            <a:ext cx="1214446" cy="1130019"/>
          </a:xfrm>
          <a:prstGeom prst="rect">
            <a:avLst/>
          </a:prstGeom>
          <a:noFill/>
        </p:spPr>
      </p:pic>
      <p:pic>
        <p:nvPicPr>
          <p:cNvPr id="2055" name="Picture 7" descr="Azienda Ospedaliera San Pio Gaetano Rummo di Benevent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9586" y="285728"/>
            <a:ext cx="1214414" cy="11430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142845" y="1928801"/>
          <a:ext cx="8786874" cy="1160570"/>
        </p:xfrm>
        <a:graphic>
          <a:graphicData uri="http://schemas.openxmlformats.org/drawingml/2006/table">
            <a:tbl>
              <a:tblPr/>
              <a:tblGrid>
                <a:gridCol w="500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63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3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3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3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31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39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39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861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latin typeface="Times New Roman"/>
                          <a:ea typeface="Calibri"/>
                          <a:cs typeface="Times New Roman"/>
                        </a:rPr>
                        <a:t>CORSO INTEGRATO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latin typeface="Times New Roman"/>
                          <a:ea typeface="Calibri"/>
                          <a:cs typeface="Times New Roman"/>
                        </a:rPr>
                        <a:t>1° APPELLO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>
                          <a:latin typeface="Times New Roman"/>
                          <a:ea typeface="Calibri"/>
                          <a:cs typeface="Times New Roman"/>
                        </a:rPr>
                        <a:t>2° APPELLO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latin typeface="Times New Roman"/>
                          <a:ea typeface="Calibri"/>
                          <a:cs typeface="Times New Roman"/>
                        </a:rPr>
                        <a:t>1° APPELLO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>
                          <a:latin typeface="Times New Roman"/>
                          <a:ea typeface="Calibri"/>
                          <a:cs typeface="Times New Roman"/>
                        </a:rPr>
                        <a:t>2° APPELLO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latin typeface="Times New Roman"/>
                          <a:ea typeface="Calibri"/>
                          <a:cs typeface="Times New Roman"/>
                        </a:rPr>
                        <a:t>1° APPELLO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>
                          <a:latin typeface="Times New Roman"/>
                          <a:ea typeface="Calibri"/>
                          <a:cs typeface="Times New Roman"/>
                        </a:rPr>
                        <a:t>2° APPELLO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68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1-2-3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ANNO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latin typeface="Times New Roman"/>
                          <a:ea typeface="Calibri"/>
                          <a:cs typeface="Times New Roman"/>
                        </a:rPr>
                        <a:t>TIROCINIO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Times New Roman"/>
                          <a:ea typeface="Calibri"/>
                          <a:cs typeface="Times New Roman"/>
                        </a:rPr>
                        <a:t>1=1+2=07/02/2025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Times New Roman"/>
                          <a:ea typeface="Calibri"/>
                          <a:cs typeface="Times New Roman"/>
                        </a:rPr>
                        <a:t>2=3+4=10/02/2025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Times New Roman"/>
                          <a:ea typeface="Calibri"/>
                          <a:cs typeface="Times New Roman"/>
                        </a:rPr>
                        <a:t>3=5+6=11/02/2025</a:t>
                      </a: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Times New Roman"/>
                          <a:ea typeface="Calibri"/>
                          <a:cs typeface="Times New Roman"/>
                        </a:rPr>
                        <a:t>1=1+2=05/03/2025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Times New Roman"/>
                          <a:ea typeface="Calibri"/>
                          <a:cs typeface="Times New Roman"/>
                        </a:rPr>
                        <a:t>2=3+4=06/03/2025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Times New Roman"/>
                          <a:ea typeface="Calibri"/>
                          <a:cs typeface="Times New Roman"/>
                        </a:rPr>
                        <a:t>3=5+6=07/03/2025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Times New Roman"/>
                          <a:ea typeface="Calibri"/>
                          <a:cs typeface="Times New Roman"/>
                        </a:rPr>
                        <a:t>1=1+2=10/06/2025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Times New Roman"/>
                          <a:ea typeface="Calibri"/>
                          <a:cs typeface="Times New Roman"/>
                        </a:rPr>
                        <a:t>2=3+4=11/06/2025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Times New Roman"/>
                          <a:ea typeface="Calibri"/>
                          <a:cs typeface="Times New Roman"/>
                        </a:rPr>
                        <a:t>3=5+6=12/06/2025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Times New Roman"/>
                          <a:ea typeface="Calibri"/>
                          <a:cs typeface="Times New Roman"/>
                        </a:rPr>
                        <a:t>1=1+2=02/07/2025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Times New Roman"/>
                          <a:ea typeface="Calibri"/>
                          <a:cs typeface="Times New Roman"/>
                        </a:rPr>
                        <a:t>2=3+4=03/07/2025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Times New Roman"/>
                          <a:ea typeface="Calibri"/>
                          <a:cs typeface="Times New Roman"/>
                        </a:rPr>
                        <a:t>3=5+6=04/07/2025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Times New Roman"/>
                          <a:ea typeface="Calibri"/>
                          <a:cs typeface="Times New Roman"/>
                        </a:rPr>
                        <a:t>1=1+2=03/09/2025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Times New Roman"/>
                          <a:ea typeface="Calibri"/>
                          <a:cs typeface="Times New Roman"/>
                        </a:rPr>
                        <a:t>2=3+4=04/09/2025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Times New Roman"/>
                          <a:ea typeface="Calibri"/>
                          <a:cs typeface="Times New Roman"/>
                        </a:rPr>
                        <a:t>3=5+6=05/09/2025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Times New Roman"/>
                          <a:ea typeface="Calibri"/>
                          <a:cs typeface="Times New Roman"/>
                        </a:rPr>
                        <a:t>1=1+2=01/10/2025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Times New Roman"/>
                          <a:ea typeface="Calibri"/>
                          <a:cs typeface="Times New Roman"/>
                        </a:rPr>
                        <a:t>2=3+4=02/10/2025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Times New Roman"/>
                          <a:ea typeface="Calibri"/>
                          <a:cs typeface="Times New Roman"/>
                        </a:rPr>
                        <a:t>3=5+6=03/10/2025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185" marR="65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571736" y="1643050"/>
            <a:ext cx="21431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b="1" dirty="0">
                <a:latin typeface="Times New Roman" pitchFamily="18" charset="0"/>
                <a:cs typeface="Times New Roman" pitchFamily="18" charset="0"/>
              </a:rPr>
              <a:t>Sessione: </a:t>
            </a:r>
            <a:r>
              <a:rPr lang="it-IT" sz="1050" b="1" dirty="0">
                <a:latin typeface="Times New Roman" pitchFamily="18" charset="0"/>
                <a:cs typeface="Times New Roman" pitchFamily="18" charset="0"/>
              </a:rPr>
              <a:t>FEBBRAIO/MARZO</a:t>
            </a:r>
          </a:p>
        </p:txBody>
      </p:sp>
      <p:sp>
        <p:nvSpPr>
          <p:cNvPr id="5" name="Rettangolo 4"/>
          <p:cNvSpPr/>
          <p:nvPr/>
        </p:nvSpPr>
        <p:spPr>
          <a:xfrm>
            <a:off x="4643438" y="1643050"/>
            <a:ext cx="214314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100" b="1" dirty="0">
                <a:latin typeface="Times New Roman" pitchFamily="18" charset="0"/>
                <a:cs typeface="Times New Roman" pitchFamily="18" charset="0"/>
              </a:rPr>
              <a:t>Sessione: </a:t>
            </a:r>
            <a:r>
              <a:rPr lang="it-IT" sz="1050" b="1" dirty="0">
                <a:latin typeface="Times New Roman" pitchFamily="18" charset="0"/>
                <a:cs typeface="Times New Roman" pitchFamily="18" charset="0"/>
              </a:rPr>
              <a:t>GIUGNO/LUGLIO</a:t>
            </a:r>
          </a:p>
        </p:txBody>
      </p:sp>
      <p:sp>
        <p:nvSpPr>
          <p:cNvPr id="6" name="Rettangolo 5"/>
          <p:cNvSpPr/>
          <p:nvPr/>
        </p:nvSpPr>
        <p:spPr>
          <a:xfrm>
            <a:off x="6715140" y="1643050"/>
            <a:ext cx="228598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100" b="1" dirty="0">
                <a:latin typeface="Times New Roman" pitchFamily="18" charset="0"/>
                <a:cs typeface="Times New Roman" pitchFamily="18" charset="0"/>
              </a:rPr>
              <a:t>Sessione: </a:t>
            </a:r>
            <a:r>
              <a:rPr lang="it-IT" sz="1050" b="1" dirty="0">
                <a:latin typeface="Times New Roman" pitchFamily="18" charset="0"/>
                <a:cs typeface="Times New Roman" pitchFamily="18" charset="0"/>
              </a:rPr>
              <a:t>SETTEMBRE/OTTOBRE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285852" y="0"/>
            <a:ext cx="692948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b="1" dirty="0">
                <a:latin typeface="Times New Roman" pitchFamily="18" charset="0"/>
                <a:cs typeface="Times New Roman" pitchFamily="18" charset="0"/>
              </a:rPr>
              <a:t>UNIVERSITÀ  DEGLI STUDI </a:t>
            </a:r>
            <a:r>
              <a:rPr lang="it-IT" sz="1100" b="1" dirty="0" err="1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sz="1100" b="1" dirty="0">
                <a:latin typeface="Times New Roman" pitchFamily="18" charset="0"/>
                <a:cs typeface="Times New Roman" pitchFamily="18" charset="0"/>
              </a:rPr>
              <a:t> NAPOLI FEDERICO II</a:t>
            </a:r>
          </a:p>
          <a:p>
            <a:pPr algn="ctr"/>
            <a:r>
              <a:rPr lang="it-IT" sz="1100" b="1" dirty="0">
                <a:latin typeface="Times New Roman" pitchFamily="18" charset="0"/>
                <a:cs typeface="Times New Roman" pitchFamily="18" charset="0"/>
              </a:rPr>
              <a:t>CORSO </a:t>
            </a:r>
            <a:r>
              <a:rPr lang="it-IT" sz="1100" b="1" dirty="0" err="1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sz="1100" b="1" dirty="0">
                <a:latin typeface="Times New Roman" pitchFamily="18" charset="0"/>
                <a:cs typeface="Times New Roman" pitchFamily="18" charset="0"/>
              </a:rPr>
              <a:t> LAUREA IN INFERMIERISTICA</a:t>
            </a:r>
          </a:p>
          <a:p>
            <a:pPr algn="ctr"/>
            <a:r>
              <a:rPr lang="it-IT" sz="1100" b="1" dirty="0">
                <a:latin typeface="Times New Roman" pitchFamily="18" charset="0"/>
                <a:cs typeface="Times New Roman" pitchFamily="18" charset="0"/>
              </a:rPr>
              <a:t>PRESIDENTE CORSO </a:t>
            </a:r>
            <a:r>
              <a:rPr lang="it-IT" sz="1100" b="1" dirty="0" err="1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sz="1100" b="1" dirty="0">
                <a:latin typeface="Times New Roman" pitchFamily="18" charset="0"/>
                <a:cs typeface="Times New Roman" pitchFamily="18" charset="0"/>
              </a:rPr>
              <a:t> LAUREA: PROF. DARIO LEOSCO</a:t>
            </a:r>
          </a:p>
          <a:p>
            <a:pPr algn="ctr"/>
            <a:r>
              <a:rPr lang="it-IT" sz="11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it-IT" sz="1100" b="1" dirty="0">
                <a:latin typeface="Times New Roman" pitchFamily="18" charset="0"/>
                <a:cs typeface="Times New Roman" pitchFamily="18" charset="0"/>
              </a:rPr>
              <a:t>SEDE </a:t>
            </a:r>
            <a:r>
              <a:rPr lang="it-IT" sz="1100" b="1" dirty="0" err="1">
                <a:latin typeface="Times New Roman" pitchFamily="18" charset="0"/>
                <a:cs typeface="Times New Roman" pitchFamily="18" charset="0"/>
              </a:rPr>
              <a:t>A.O.</a:t>
            </a:r>
            <a:r>
              <a:rPr lang="it-IT" sz="1100" b="1" dirty="0">
                <a:latin typeface="Times New Roman" pitchFamily="18" charset="0"/>
                <a:cs typeface="Times New Roman" pitchFamily="18" charset="0"/>
              </a:rPr>
              <a:t> SAN PIO – BENEVENTO</a:t>
            </a:r>
          </a:p>
          <a:p>
            <a:pPr algn="ctr"/>
            <a:r>
              <a:rPr lang="it-IT" sz="1100" b="1" dirty="0">
                <a:latin typeface="Times New Roman" pitchFamily="18" charset="0"/>
                <a:cs typeface="Times New Roman" pitchFamily="18" charset="0"/>
              </a:rPr>
              <a:t>DIRETTORE DELLE ATTIVITÀ PROFESSIONALIZZANTI: </a:t>
            </a:r>
            <a:r>
              <a:rPr lang="it-IT" sz="1100" b="1" dirty="0" err="1">
                <a:latin typeface="Times New Roman" pitchFamily="18" charset="0"/>
                <a:cs typeface="Times New Roman" pitchFamily="18" charset="0"/>
              </a:rPr>
              <a:t>DOTT.SSA</a:t>
            </a:r>
            <a:r>
              <a:rPr lang="it-IT" sz="1100" b="1" dirty="0">
                <a:latin typeface="Times New Roman" pitchFamily="18" charset="0"/>
                <a:cs typeface="Times New Roman" pitchFamily="18" charset="0"/>
              </a:rPr>
              <a:t> ANTONIETTA CHIARIZIO</a:t>
            </a:r>
          </a:p>
          <a:p>
            <a:pPr algn="ctr"/>
            <a:endParaRPr lang="it-IT" sz="11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it-IT" sz="1100" b="1" dirty="0">
                <a:latin typeface="Times New Roman" pitchFamily="18" charset="0"/>
                <a:cs typeface="Times New Roman" pitchFamily="18" charset="0"/>
              </a:rPr>
              <a:t>SCHEMA RIASSUNTIVO DELLE DATE </a:t>
            </a:r>
            <a:r>
              <a:rPr lang="it-IT" sz="1100" b="1" dirty="0" err="1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sz="1100" b="1" dirty="0">
                <a:latin typeface="Times New Roman" pitchFamily="18" charset="0"/>
                <a:cs typeface="Times New Roman" pitchFamily="18" charset="0"/>
              </a:rPr>
              <a:t> ESAME </a:t>
            </a:r>
            <a:r>
              <a:rPr lang="it-IT" sz="1100" b="1" dirty="0" err="1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sz="1100" b="1" dirty="0">
                <a:latin typeface="Times New Roman" pitchFamily="18" charset="0"/>
                <a:cs typeface="Times New Roman" pitchFamily="18" charset="0"/>
              </a:rPr>
              <a:t> PROFITTO A.A. 2024-2025</a:t>
            </a:r>
          </a:p>
        </p:txBody>
      </p:sp>
      <p:pic>
        <p:nvPicPr>
          <p:cNvPr id="2051" name="Picture 3" descr="https://upload.wikimedia.org/wikipedia/it/1/11/Napoli_university_seal_alfachanne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57166"/>
            <a:ext cx="1214446" cy="1130019"/>
          </a:xfrm>
          <a:prstGeom prst="rect">
            <a:avLst/>
          </a:prstGeom>
          <a:noFill/>
        </p:spPr>
      </p:pic>
      <p:pic>
        <p:nvPicPr>
          <p:cNvPr id="2055" name="Picture 7" descr="Azienda Ospedaliera San Pio Gaetano Rummo di Benevent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9554" y="285728"/>
            <a:ext cx="1214446" cy="1143008"/>
          </a:xfrm>
          <a:prstGeom prst="rect">
            <a:avLst/>
          </a:prstGeom>
          <a:noFill/>
        </p:spPr>
      </p:pic>
      <p:sp>
        <p:nvSpPr>
          <p:cNvPr id="10" name="CasellaDiTesto 9"/>
          <p:cNvSpPr txBox="1"/>
          <p:nvPr/>
        </p:nvSpPr>
        <p:spPr>
          <a:xfrm>
            <a:off x="142844" y="3357562"/>
            <a:ext cx="892975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it-IT" sz="1200" b="1" dirty="0">
                <a:latin typeface="Times New Roman" pitchFamily="18" charset="0"/>
                <a:cs typeface="Times New Roman" pitchFamily="18" charset="0"/>
              </a:rPr>
              <a:t>DATE POTRANNO SUBIRE VARIAZIONI IN RELAZIONE AL SOPRAGGIUNGERE </a:t>
            </a:r>
            <a:r>
              <a:rPr lang="it-IT" sz="1200" b="1" dirty="0" err="1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sz="1200" b="1" dirty="0">
                <a:latin typeface="Times New Roman" pitchFamily="18" charset="0"/>
                <a:cs typeface="Times New Roman" pitchFamily="18" charset="0"/>
              </a:rPr>
              <a:t> EVENTI, O ESIGENZE PARTICOLARI, CHE VERRANNO ANTICIPATAMENTE COMUNICATE.</a:t>
            </a:r>
          </a:p>
          <a:p>
            <a:endParaRPr lang="it-IT" sz="1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it-IT" sz="9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it-IT" sz="9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it-IT" sz="9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it-IT" sz="9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it-IT" sz="9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it-IT" sz="900" dirty="0">
              <a:latin typeface="Times New Roman" pitchFamily="18" charset="0"/>
              <a:cs typeface="Times New Roman" pitchFamily="18" charset="0"/>
            </a:endParaRPr>
          </a:p>
          <a:p>
            <a:endParaRPr lang="it-IT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734</Words>
  <Application>Microsoft Office PowerPoint</Application>
  <PresentationFormat>Presentazione su schermo (4:3)</PresentationFormat>
  <Paragraphs>460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A. O. San Pio - BN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LENOVOTCM910S</dc:creator>
  <cp:lastModifiedBy>CARMELA ALBRIZIO</cp:lastModifiedBy>
  <cp:revision>78</cp:revision>
  <dcterms:created xsi:type="dcterms:W3CDTF">2023-01-03T07:48:32Z</dcterms:created>
  <dcterms:modified xsi:type="dcterms:W3CDTF">2024-10-11T06:24:23Z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ad0b24d-6422-44b0-b3de-abb3a9e8c81a_Enabled">
    <vt:lpwstr>true</vt:lpwstr>
  </property>
  <property fmtid="{D5CDD505-2E9C-101B-9397-08002B2CF9AE}" pid="3" name="MSIP_Label_2ad0b24d-6422-44b0-b3de-abb3a9e8c81a_SetDate">
    <vt:lpwstr>2024-10-11T06:24:12Z</vt:lpwstr>
  </property>
  <property fmtid="{D5CDD505-2E9C-101B-9397-08002B2CF9AE}" pid="4" name="MSIP_Label_2ad0b24d-6422-44b0-b3de-abb3a9e8c81a_Method">
    <vt:lpwstr>Standard</vt:lpwstr>
  </property>
  <property fmtid="{D5CDD505-2E9C-101B-9397-08002B2CF9AE}" pid="5" name="MSIP_Label_2ad0b24d-6422-44b0-b3de-abb3a9e8c81a_Name">
    <vt:lpwstr>defa4170-0d19-0005-0004-bc88714345d2</vt:lpwstr>
  </property>
  <property fmtid="{D5CDD505-2E9C-101B-9397-08002B2CF9AE}" pid="6" name="MSIP_Label_2ad0b24d-6422-44b0-b3de-abb3a9e8c81a_SiteId">
    <vt:lpwstr>2fcfe26a-bb62-46b0-b1e3-28f9da0c45fd</vt:lpwstr>
  </property>
  <property fmtid="{D5CDD505-2E9C-101B-9397-08002B2CF9AE}" pid="7" name="MSIP_Label_2ad0b24d-6422-44b0-b3de-abb3a9e8c81a_ActionId">
    <vt:lpwstr>60939e87-dbc2-4536-a8b7-dc64d903415b</vt:lpwstr>
  </property>
  <property fmtid="{D5CDD505-2E9C-101B-9397-08002B2CF9AE}" pid="8" name="MSIP_Label_2ad0b24d-6422-44b0-b3de-abb3a9e8c81a_ContentBits">
    <vt:lpwstr>0</vt:lpwstr>
  </property>
</Properties>
</file>